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30" r:id="rId3"/>
    <p:sldId id="333" r:id="rId4"/>
    <p:sldId id="259" r:id="rId5"/>
    <p:sldId id="260" r:id="rId6"/>
    <p:sldId id="261" r:id="rId7"/>
    <p:sldId id="332" r:id="rId8"/>
    <p:sldId id="334" r:id="rId9"/>
    <p:sldId id="262" r:id="rId10"/>
    <p:sldId id="263" r:id="rId11"/>
    <p:sldId id="335" r:id="rId12"/>
    <p:sldId id="264" r:id="rId13"/>
    <p:sldId id="336" r:id="rId14"/>
    <p:sldId id="265" r:id="rId15"/>
    <p:sldId id="266" r:id="rId16"/>
    <p:sldId id="337" r:id="rId17"/>
    <p:sldId id="338" r:id="rId18"/>
    <p:sldId id="267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269" r:id="rId27"/>
    <p:sldId id="331" r:id="rId28"/>
    <p:sldId id="270" r:id="rId29"/>
    <p:sldId id="271" r:id="rId30"/>
    <p:sldId id="272" r:id="rId31"/>
    <p:sldId id="273" r:id="rId32"/>
    <p:sldId id="274" r:id="rId33"/>
    <p:sldId id="28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22" r:id="rId49"/>
    <p:sldId id="323" r:id="rId50"/>
    <p:sldId id="325" r:id="rId51"/>
    <p:sldId id="329" r:id="rId52"/>
  </p:sldIdLst>
  <p:sldSz cx="9144000" cy="5143500" type="screen16x9"/>
  <p:notesSz cx="6845300" cy="93964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0" roundtripDataSignature="AMtx7mjEUcf2RyBpTiPMVxD4aIQeSPnX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4144"/>
  </p:normalViewPr>
  <p:slideViewPr>
    <p:cSldViewPr snapToGrid="0">
      <p:cViewPr>
        <p:scale>
          <a:sx n="120" d="100"/>
          <a:sy n="120" d="100"/>
        </p:scale>
        <p:origin x="-22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59"/>
        <p:guide pos="215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8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670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78263" y="0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926513"/>
            <a:ext cx="29670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09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95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265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136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792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977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66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82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11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403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21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810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072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13" name="Google Shape;2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20" name="Google Shape;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1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Inverted index</a:t>
            </a: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là một cấu trúc dữ liệu thường được sử dụng trong full-text search. </a:t>
            </a:r>
            <a:r>
              <a:rPr lang="vi-VN" sz="1200" b="0" i="1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Inverted index</a:t>
            </a: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lưu trữ tần suất xuất hiện của các từ(term) trong các document. Cụ thể hơn là </a:t>
            </a:r>
            <a:r>
              <a:rPr lang="vi-VN" sz="1200" b="0" i="1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Inverted index</a:t>
            </a: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 sẽ map giữa </a:t>
            </a:r>
            <a:r>
              <a:rPr lang="vi-VN" sz="1200" b="1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term</a:t>
            </a: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và </a:t>
            </a:r>
            <a:r>
              <a:rPr lang="vi-VN" sz="1200" b="1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 document chứa term đó.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39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228" name="Google Shape;2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36" name="Google Shape;2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53" name="Google Shape;3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3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91" name="Google Shape;3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Google Shape;392;p3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p3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09" name="Google Shape;40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3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18" name="Google Shape;4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3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26" name="Google Shape;4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p38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34" name="Google Shape;4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p39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43" name="Google Shape;4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" name="Google Shape;444;p4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52" name="Google Shape;45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41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61" name="Google Shape;4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2" name="Google Shape;462;p4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70" name="Google Shape;47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Google Shape;471;p4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4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81" name="Google Shape;48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p4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88" name="Google Shape;48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p4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497" name="Google Shape;49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p4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7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05" name="Google Shape;50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Google Shape;506;p4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53de4a3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53de4a3cc_0_153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53de4a3cc_0_153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00" cy="469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53de4a3c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53de4a3cc_0_182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e53de4a3cc_0_182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00" cy="469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53de4a3c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53de4a3cc_0_194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53de4a3cc_0_194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00" cy="469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53de4a3c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53de4a3cc_0_260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00" cy="42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e53de4a3cc_0_260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00" cy="469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23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28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178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ctrTitle"/>
          </p:nvPr>
        </p:nvSpPr>
        <p:spPr>
          <a:xfrm>
            <a:off x="2586036" y="510778"/>
            <a:ext cx="3890964" cy="129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subTitle" idx="1"/>
          </p:nvPr>
        </p:nvSpPr>
        <p:spPr>
          <a:xfrm>
            <a:off x="2586036" y="2876550"/>
            <a:ext cx="38862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900"/>
              </a:spcBef>
              <a:spcAft>
                <a:spcPts val="0"/>
              </a:spcAft>
              <a:buSzPts val="2400"/>
              <a:buFont typeface="Time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dt" idx="10"/>
          </p:nvPr>
        </p:nvSpPr>
        <p:spPr>
          <a:xfrm>
            <a:off x="5253036" y="4705350"/>
            <a:ext cx="1219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0"/>
          <p:cNvSpPr txBox="1">
            <a:spLocks noGrp="1"/>
          </p:cNvSpPr>
          <p:nvPr>
            <p:ph type="ftr" idx="11"/>
          </p:nvPr>
        </p:nvSpPr>
        <p:spPr>
          <a:xfrm>
            <a:off x="3348036" y="47053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sldNum" idx="12"/>
          </p:nvPr>
        </p:nvSpPr>
        <p:spPr>
          <a:xfrm>
            <a:off x="2586036" y="4705350"/>
            <a:ext cx="76517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 txBox="1">
            <a:spLocks noGrp="1"/>
          </p:cNvSpPr>
          <p:nvPr>
            <p:ph type="title"/>
          </p:nvPr>
        </p:nvSpPr>
        <p:spPr>
          <a:xfrm rot="5400000">
            <a:off x="5886450" y="1428750"/>
            <a:ext cx="4400550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body" idx="1"/>
          </p:nvPr>
        </p:nvSpPr>
        <p:spPr>
          <a:xfrm rot="5400000">
            <a:off x="1581150" y="-609600"/>
            <a:ext cx="4400550" cy="61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over Text">
  <p:cSld name="Title and Content over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>
            <a:spLocks noGrp="1"/>
          </p:cNvSpPr>
          <p:nvPr>
            <p:ph type="body" idx="1"/>
          </p:nvPr>
        </p:nvSpPr>
        <p:spPr>
          <a:xfrm>
            <a:off x="304800" y="1314450"/>
            <a:ext cx="7772400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body" idx="2"/>
          </p:nvPr>
        </p:nvSpPr>
        <p:spPr>
          <a:xfrm>
            <a:off x="304800" y="3057525"/>
            <a:ext cx="7772400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1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1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1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61"/>
          <p:cNvSpPr txBox="1"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arrow Content">
  <p:cSld name="Title and Narrow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2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5344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2"/>
          <p:cNvSpPr txBox="1">
            <a:spLocks noGrp="1"/>
          </p:cNvSpPr>
          <p:nvPr>
            <p:ph type="body" idx="1"/>
          </p:nvPr>
        </p:nvSpPr>
        <p:spPr>
          <a:xfrm>
            <a:off x="304800" y="1352550"/>
            <a:ext cx="685800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2"/>
          <p:cNvSpPr txBox="1">
            <a:spLocks noGrp="1"/>
          </p:cNvSpPr>
          <p:nvPr>
            <p:ph type="dt" idx="10"/>
          </p:nvPr>
        </p:nvSpPr>
        <p:spPr>
          <a:xfrm>
            <a:off x="51816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2"/>
          <p:cNvSpPr txBox="1">
            <a:spLocks noGrp="1"/>
          </p:cNvSpPr>
          <p:nvPr>
            <p:ph type="ftr" idx="11"/>
          </p:nvPr>
        </p:nvSpPr>
        <p:spPr>
          <a:xfrm>
            <a:off x="2286000" y="470535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2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letely Blank">
  <p:cSld name="Completely 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5344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body" idx="1"/>
          </p:nvPr>
        </p:nvSpPr>
        <p:spPr>
          <a:xfrm>
            <a:off x="304800" y="1314450"/>
            <a:ext cx="381000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body" idx="2"/>
          </p:nvPr>
        </p:nvSpPr>
        <p:spPr>
          <a:xfrm>
            <a:off x="4267200" y="1314450"/>
            <a:ext cx="381000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3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ftr" idx="11"/>
          </p:nvPr>
        </p:nvSpPr>
        <p:spPr>
          <a:xfrm>
            <a:off x="2667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body" idx="2"/>
          </p:nvPr>
        </p:nvSpPr>
        <p:spPr>
          <a:xfrm>
            <a:off x="304800" y="1733550"/>
            <a:ext cx="404018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body" idx="3"/>
          </p:nvPr>
        </p:nvSpPr>
        <p:spPr>
          <a:xfrm>
            <a:off x="4492626" y="1253728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54"/>
          <p:cNvSpPr txBox="1">
            <a:spLocks noGrp="1"/>
          </p:cNvSpPr>
          <p:nvPr>
            <p:ph type="body" idx="4"/>
          </p:nvPr>
        </p:nvSpPr>
        <p:spPr>
          <a:xfrm>
            <a:off x="4492626" y="1733550"/>
            <a:ext cx="40417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54"/>
          <p:cNvSpPr txBox="1">
            <a:spLocks noGrp="1"/>
          </p:cNvSpPr>
          <p:nvPr>
            <p:ph type="dt" idx="10"/>
          </p:nvPr>
        </p:nvSpPr>
        <p:spPr>
          <a:xfrm>
            <a:off x="62484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4"/>
          <p:cNvSpPr txBox="1">
            <a:spLocks noGrp="1"/>
          </p:cNvSpPr>
          <p:nvPr>
            <p:ph type="ftr" idx="11"/>
          </p:nvPr>
        </p:nvSpPr>
        <p:spPr>
          <a:xfrm>
            <a:off x="2819400" y="470535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54"/>
          <p:cNvSpPr txBox="1"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5344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6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7"/>
          <p:cNvSpPr txBox="1">
            <a:spLocks noGrp="1"/>
          </p:cNvSpPr>
          <p:nvPr>
            <p:ph type="body" idx="2"/>
          </p:nvPr>
        </p:nvSpPr>
        <p:spPr>
          <a:xfrm>
            <a:off x="457201" y="2343150"/>
            <a:ext cx="3008313" cy="2251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Time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58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8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9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5344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9"/>
          <p:cNvSpPr txBox="1">
            <a:spLocks noGrp="1"/>
          </p:cNvSpPr>
          <p:nvPr>
            <p:ph type="body" idx="1"/>
          </p:nvPr>
        </p:nvSpPr>
        <p:spPr>
          <a:xfrm rot="5400000">
            <a:off x="2524125" y="-866775"/>
            <a:ext cx="333375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9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9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9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5344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Times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Times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halangur_Hima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Summit" TargetMode="External"/><Relationship Id="rId5" Type="http://schemas.openxmlformats.org/officeDocument/2006/relationships/hyperlink" Target="https://en.wikipedia.org/wiki/China%E2%80%93Nepal_border" TargetMode="External"/><Relationship Id="rId4" Type="http://schemas.openxmlformats.org/officeDocument/2006/relationships/hyperlink" Target="https://en.wikipedia.org/wiki/Himalaya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762000" y="514350"/>
            <a:ext cx="7620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Answering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3967213" y="2643527"/>
            <a:ext cx="47195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Nguyễn Văn Kiệt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44D05-8A74-324B-9F61-03D75B97E8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6800" y="4678867"/>
            <a:ext cx="382587" cy="3429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2"/>
                </a:solidFill>
              </a:rPr>
              <a:t>1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1"/>
          </p:nvPr>
        </p:nvSpPr>
        <p:spPr>
          <a:xfrm>
            <a:off x="1524000" y="285750"/>
            <a:ext cx="609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Beyond textual QA problems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0551C0C0-032B-BB4B-88CC-967797F6AC2A}"/>
              </a:ext>
            </a:extLst>
          </p:cNvPr>
          <p:cNvSpPr txBox="1">
            <a:spLocks/>
          </p:cNvSpPr>
          <p:nvPr/>
        </p:nvSpPr>
        <p:spPr>
          <a:xfrm>
            <a:off x="8790893" y="4800600"/>
            <a:ext cx="35310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10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0D4DDB3-84ED-F748-8251-C4CD723E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99" y="895350"/>
            <a:ext cx="8152793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1"/>
          </p:nvPr>
        </p:nvSpPr>
        <p:spPr>
          <a:xfrm>
            <a:off x="1524000" y="285750"/>
            <a:ext cx="609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Beyond textual QA problems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4FAABC-0C43-9545-B3D7-72B6F94D2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" y="834766"/>
            <a:ext cx="7807569" cy="40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7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1524000" y="285750"/>
            <a:ext cx="609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vi-VN" sz="3200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 Reading Comprehension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C703DEA-B254-C141-B35A-628AF19C25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90893" y="4800600"/>
            <a:ext cx="353107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12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3ECF70E-CBEC-7D4D-A34A-9F8F26BE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3" y="934915"/>
            <a:ext cx="7268308" cy="3772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1524000" y="285750"/>
            <a:ext cx="609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vi-VN" sz="3200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 Reading Comprehension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C703DEA-B254-C141-B35A-628AF19C25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90893" y="4800600"/>
            <a:ext cx="353107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13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171C8FC-138A-1C4C-8548-F9280C7F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38" y="955431"/>
            <a:ext cx="7408985" cy="384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8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>
            <a:spLocks noGrp="1"/>
          </p:cNvSpPr>
          <p:nvPr>
            <p:ph type="subTitle" idx="1"/>
          </p:nvPr>
        </p:nvSpPr>
        <p:spPr>
          <a:xfrm>
            <a:off x="304800" y="28575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Why do we care about this problem?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ED4BF07-EDBC-4743-BC85-45A1C53CFD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14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C77E99-69E6-4141-934E-B6F10E6B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46" y="937092"/>
            <a:ext cx="7748954" cy="40349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subTitle" idx="1"/>
          </p:nvPr>
        </p:nvSpPr>
        <p:spPr>
          <a:xfrm>
            <a:off x="246185" y="285750"/>
            <a:ext cx="827649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Stanford question answering dataset (</a:t>
            </a:r>
            <a:r>
              <a:rPr lang="en-US" sz="3200" dirty="0" err="1"/>
              <a:t>SQuAD</a:t>
            </a:r>
            <a:r>
              <a:rPr lang="en-US" sz="3200" dirty="0"/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4F24F4C-88CE-1E42-B81D-A2F35CFA58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15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0D3B8C-4950-394D-998B-4BFA4477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10209"/>
            <a:ext cx="8382000" cy="37475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subTitle" idx="1"/>
          </p:nvPr>
        </p:nvSpPr>
        <p:spPr>
          <a:xfrm>
            <a:off x="246185" y="285750"/>
            <a:ext cx="827649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Stanford question answering dataset (</a:t>
            </a:r>
            <a:r>
              <a:rPr lang="en-US" sz="3200" dirty="0" err="1"/>
              <a:t>SQuAD</a:t>
            </a:r>
            <a:r>
              <a:rPr lang="en-US" sz="3200" dirty="0"/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4F24F4C-88CE-1E42-B81D-A2F35CFA58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16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860B62-1206-7B49-A5D5-3F8E09D2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7" y="915762"/>
            <a:ext cx="7795846" cy="39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3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subTitle" idx="1"/>
          </p:nvPr>
        </p:nvSpPr>
        <p:spPr>
          <a:xfrm>
            <a:off x="246185" y="285750"/>
            <a:ext cx="827649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Stanford question answering dataset (</a:t>
            </a:r>
            <a:r>
              <a:rPr lang="en-US" sz="3200" dirty="0" err="1"/>
              <a:t>SQuAD</a:t>
            </a:r>
            <a:r>
              <a:rPr lang="en-US" sz="3200" dirty="0"/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4F24F4C-88CE-1E42-B81D-A2F35CFA58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17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0701DB0-B06E-1B41-8C03-F42BDB70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1071855"/>
            <a:ext cx="6689457" cy="37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>
            <a:off x="304800" y="28575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Neural models for reading comprehension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9FC962-1332-0246-8DBE-1BDF3B6944AD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18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364589-7A74-C043-A240-1EEEDDD3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950985"/>
            <a:ext cx="8968154" cy="38496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>
            <a:off x="304800" y="28575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LSTM-based vs BERT models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9FC962-1332-0246-8DBE-1BDF3B6944AD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19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57D0F9-48DE-3742-ADB6-0FD7779E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48464"/>
            <a:ext cx="8077200" cy="34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2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subTitle" idx="1"/>
          </p:nvPr>
        </p:nvSpPr>
        <p:spPr>
          <a:xfrm>
            <a:off x="1524000" y="285750"/>
            <a:ext cx="609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What is question answering?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9D42C4-4419-244D-9358-B4FB6E51307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6800" y="4770523"/>
            <a:ext cx="371768" cy="29301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55F68B6-B093-3040-813F-C0E3E8754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06" y="1073574"/>
            <a:ext cx="6476388" cy="35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8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>
            <a:off x="304800" y="28575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Recap: seq2seq model with attention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9FC962-1332-0246-8DBE-1BDF3B6944AD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20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CD3F4A-E204-2A47-81BC-B80A2A5C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62" y="1123616"/>
            <a:ext cx="8065477" cy="35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8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>
            <a:off x="304800" y="28575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 err="1"/>
              <a:t>BiDAF</a:t>
            </a:r>
            <a:r>
              <a:rPr lang="en-US" sz="3200" dirty="0"/>
              <a:t>: Bidirectional Attention Flow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9FC962-1332-0246-8DBE-1BDF3B6944AD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21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48A521D-22DE-A94D-B581-52DB9151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72712"/>
            <a:ext cx="5569400" cy="42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5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>
            <a:off x="304800" y="28575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 err="1"/>
              <a:t>BiDAF</a:t>
            </a:r>
            <a:r>
              <a:rPr lang="en-US" sz="3200" dirty="0"/>
              <a:t>: Performance on </a:t>
            </a:r>
            <a:r>
              <a:rPr lang="en-US" sz="3200" dirty="0" err="1"/>
              <a:t>SQuAD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9FC962-1332-0246-8DBE-1BDF3B6944AD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22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7D5AB8-D48D-B149-B3A8-156DDDFC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4" y="1059428"/>
            <a:ext cx="7831015" cy="35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5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>
            <a:off x="304800" y="28575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BERT for reading comprehension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9FC962-1332-0246-8DBE-1BDF3B6944AD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23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6454C7-13FE-C341-B417-CBF694FD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082"/>
            <a:ext cx="9144000" cy="286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>
            <a:off x="304800" y="28575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BERT for reading comprehension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9FC962-1332-0246-8DBE-1BDF3B6944AD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24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3F15C1-9F61-9240-AD29-E4C13BEFF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8" y="1050133"/>
            <a:ext cx="7479323" cy="35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1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>
            <a:off x="304800" y="28575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BERT for reading comprehension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99FC962-1332-0246-8DBE-1BDF3B6944AD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25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307FA0F-23F1-D242-B80B-B32B6A8CA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5350"/>
            <a:ext cx="7924800" cy="39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>
            <a:spLocks noGrp="1"/>
          </p:cNvSpPr>
          <p:nvPr>
            <p:ph type="subTitle" idx="1"/>
          </p:nvPr>
        </p:nvSpPr>
        <p:spPr>
          <a:xfrm>
            <a:off x="76200" y="285750"/>
            <a:ext cx="899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IR - based question answering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3200"/>
              <a:buNone/>
            </a:pPr>
            <a:endParaRPr sz="3200" dirty="0">
              <a:solidFill>
                <a:srgbClr val="A5002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10" name="Google Shape;210;p14" descr="Graphical user interface, text, application, chat or text messa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338" y="1078554"/>
            <a:ext cx="5809861" cy="28589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9A39B54-E229-AD4A-921F-B5B82B975C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26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7F65B3-8D6E-E947-B037-56605F6946A3}"/>
              </a:ext>
            </a:extLst>
          </p:cNvPr>
          <p:cNvSpPr txBox="1"/>
          <p:nvPr/>
        </p:nvSpPr>
        <p:spPr>
          <a:xfrm>
            <a:off x="2267338" y="4581331"/>
            <a:ext cx="5476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al., 2017. Reading Wikipedia to Answer Open-domain Questions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>
            <a:spLocks noGrp="1"/>
          </p:cNvSpPr>
          <p:nvPr>
            <p:ph type="subTitle" idx="1"/>
          </p:nvPr>
        </p:nvSpPr>
        <p:spPr>
          <a:xfrm>
            <a:off x="76200" y="285750"/>
            <a:ext cx="899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IR - based question answering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3200"/>
              <a:buNone/>
            </a:pPr>
            <a:endParaRPr sz="3200" dirty="0">
              <a:solidFill>
                <a:srgbClr val="A5002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9A39B54-E229-AD4A-921F-B5B82B975C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27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B3CB3-D57E-7E47-86F9-D339471215C3}"/>
              </a:ext>
            </a:extLst>
          </p:cNvPr>
          <p:cNvSpPr txBox="1"/>
          <p:nvPr/>
        </p:nvSpPr>
        <p:spPr>
          <a:xfrm>
            <a:off x="279919" y="1033754"/>
            <a:ext cx="188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34D116-F529-2346-BD0A-7E04E72E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39" y="1157921"/>
            <a:ext cx="5983401" cy="3384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B23824-16AF-D54A-88CE-065CA4D966B1}"/>
              </a:ext>
            </a:extLst>
          </p:cNvPr>
          <p:cNvSpPr/>
          <p:nvPr/>
        </p:nvSpPr>
        <p:spPr>
          <a:xfrm>
            <a:off x="197497" y="3217195"/>
            <a:ext cx="2250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Harabagiu</a:t>
            </a:r>
            <a:r>
              <a:rPr lang="en-US" dirty="0"/>
              <a:t> and Moldovan, 2003. Question Answering.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90C6B-D512-DD4B-80C4-A935511E7A2B}"/>
              </a:ext>
            </a:extLst>
          </p:cNvPr>
          <p:cNvSpPr/>
          <p:nvPr/>
        </p:nvSpPr>
        <p:spPr>
          <a:xfrm>
            <a:off x="197497" y="2850196"/>
            <a:ext cx="1967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Top TREC-QA system</a:t>
            </a:r>
          </a:p>
        </p:txBody>
      </p:sp>
    </p:spTree>
    <p:extLst>
      <p:ext uri="{BB962C8B-B14F-4D97-AF65-F5344CB8AC3E}">
        <p14:creationId xmlns:p14="http://schemas.microsoft.com/office/powerpoint/2010/main" val="965831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524000" y="209550"/>
            <a:ext cx="6248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Information Retrieval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17" name="Google Shape;217;p15"/>
          <p:cNvSpPr txBox="1"/>
          <p:nvPr/>
        </p:nvSpPr>
        <p:spPr>
          <a:xfrm>
            <a:off x="304800" y="1123950"/>
            <a:ext cx="822960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Information Retrieval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hoặc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IR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là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tên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của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lĩnh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vực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bao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gồm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việc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truy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xuất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trên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phương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tiện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truyền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thông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dựa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trên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nhu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cầu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thông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tin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của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người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dùng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Hệ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thống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IR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kết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quả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(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resulting IR system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thường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được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gọi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là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công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cụ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tìm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kiếm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(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search engine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30319E-A971-B647-AA13-1E1123CFC0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28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>
            <a:spLocks noGrp="1"/>
          </p:cNvSpPr>
          <p:nvPr>
            <p:ph type="subTitle" idx="1"/>
          </p:nvPr>
        </p:nvSpPr>
        <p:spPr>
          <a:xfrm>
            <a:off x="1524000" y="209550"/>
            <a:ext cx="6248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Information Retrieval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24" name="Google Shape;224;p16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343150"/>
            <a:ext cx="6196994" cy="208775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6"/>
          <p:cNvSpPr txBox="1"/>
          <p:nvPr/>
        </p:nvSpPr>
        <p:spPr>
          <a:xfrm>
            <a:off x="304800" y="1123950"/>
            <a:ext cx="876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Nhiệm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IR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trong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chủ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đề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này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được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gọi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là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truy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xuất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đặt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biệt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Lucida Sans"/>
                <a:cs typeface="Times New Roman" panose="02020603050405020304" pitchFamily="18" charset="0"/>
                <a:sym typeface="Lucida Sans"/>
              </a:rPr>
              <a:t> (ad hoc retrieval)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4D51613-0470-DA4C-837A-6CED848442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29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subTitle" idx="1"/>
          </p:nvPr>
        </p:nvSpPr>
        <p:spPr>
          <a:xfrm>
            <a:off x="1524000" y="285750"/>
            <a:ext cx="609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Question answering: a taxonomy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9D42C4-4419-244D-9358-B4FB6E51307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6800" y="4770523"/>
            <a:ext cx="371768" cy="293013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3D28F4-F15F-234F-BC9A-D05B60A4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" y="996461"/>
            <a:ext cx="8027153" cy="338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subTitle" idx="1"/>
          </p:nvPr>
        </p:nvSpPr>
        <p:spPr>
          <a:xfrm>
            <a:off x="1524000" y="209550"/>
            <a:ext cx="6248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Information Retrieval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32" name="Google Shape;232;p1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343150"/>
            <a:ext cx="6196994" cy="208775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 txBox="1"/>
          <p:nvPr/>
        </p:nvSpPr>
        <p:spPr>
          <a:xfrm>
            <a:off x="304800" y="1123950"/>
            <a:ext cx="8763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Truy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vấn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(Query)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đặt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ra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bởi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người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dùng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Trả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về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một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tập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hợp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tài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liệu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(Documents)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được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sắp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xếp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từ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một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số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bộ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sưu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tập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tài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liệu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(Document collection)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8CF7347-8335-D94C-8C24-2FB7C6E72B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30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subTitle" idx="1"/>
          </p:nvPr>
        </p:nvSpPr>
        <p:spPr>
          <a:xfrm>
            <a:off x="1524000" y="209550"/>
            <a:ext cx="6248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Information Retrieval</a:t>
            </a:r>
            <a:endParaRPr/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1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546042"/>
            <a:ext cx="6196994" cy="208775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 txBox="1"/>
          <p:nvPr/>
        </p:nvSpPr>
        <p:spPr>
          <a:xfrm>
            <a:off x="304800" y="1123950"/>
            <a:ext cx="794606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document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đề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cập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đến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bất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kỳ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đơn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vị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văn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nào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web,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báo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khoa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tin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tức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hoặc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thậm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chí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đoạn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văn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ngắn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đề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cập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đến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tài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đáp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ứng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yêu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cầu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người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dùng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196A149-A90C-5A41-85C0-EBFF8B541D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31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subTitle" idx="1"/>
          </p:nvPr>
        </p:nvSpPr>
        <p:spPr>
          <a:xfrm>
            <a:off x="952500" y="20955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Term weighting và document scoring</a:t>
            </a:r>
            <a:endParaRPr/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762000" y="1504950"/>
            <a:ext cx="7772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đề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cập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đến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cụm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collection.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 weighting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trọng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cụm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collection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TF-IDF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BM25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scoring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điểm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document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phục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vụ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xếp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hạng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tài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71ED497-91D8-1C47-93A6-424351946178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32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Evaluation of Information-Retrieval Systems</a:t>
            </a:r>
            <a:endParaRPr/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783152" y="993581"/>
            <a:ext cx="752264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 dụng hai độ đo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và Recall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để đánh giá hệ thống IR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 định rằng mỗi tài liệu do hệ thống IR trả về có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liên quan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đến mục đích của user hoặc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 liên quan.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8" name="Google Shape;35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2259875"/>
            <a:ext cx="3584132" cy="7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0"/>
          <p:cNvSpPr txBox="1"/>
          <p:nvPr/>
        </p:nvSpPr>
        <p:spPr>
          <a:xfrm>
            <a:off x="1828800" y="3318922"/>
            <a:ext cx="54864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T: Tập các tài liệu mà IR trả về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Tập các tài liệu có liên quan trong 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Tập các tài liệu có liên quan có trong collection</a:t>
            </a:r>
            <a:endParaRPr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139EBE6-69D3-8F40-BD17-1CA4A30B0C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68139" y="4800600"/>
            <a:ext cx="475861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33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Evaluation of Information-Retrieval Systems</a:t>
            </a:r>
            <a:endParaRPr dirty="0"/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4"/>
          <p:cNvSpPr txBox="1"/>
          <p:nvPr/>
        </p:nvSpPr>
        <p:spPr>
          <a:xfrm>
            <a:off x="381000" y="971550"/>
            <a:ext cx="838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Ngoài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ra, MAP (mean average precision)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cũng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6" name="Google Shape;396;p34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600260"/>
            <a:ext cx="2895601" cy="71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 descr="A picture containing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548" y="3028594"/>
            <a:ext cx="2432050" cy="70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 descr="Tab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6200" y="1371660"/>
            <a:ext cx="2529717" cy="360183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>
            <a:off x="6820654" y="2843928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= AP =0.6</a:t>
            </a:r>
            <a:endParaRPr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641D18F-641E-3D4E-8034-70FC8C61E63E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34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 với Dense Vectors</a:t>
            </a:r>
            <a:endParaRPr/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381000" y="971550"/>
            <a:ext cx="83820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IF-IDF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MB25 :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gặp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vấn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chỉ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hoạt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nếu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sự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trùng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lắp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chính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giữa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Query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Document.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VD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Khi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nghĩa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để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kiếm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thì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kiếm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</a:t>
            </a:r>
            <a:r>
              <a:rPr lang="en-US" sz="20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tragic love story”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nhưng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Shakespeare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viết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“star-crossed lovers”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Thay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(sparse) word-count vectors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thì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(dense) embeddings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4E274D2-5F45-6948-9D9E-3035914A8DAC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35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 với Dense Vectors</a:t>
            </a:r>
            <a:endParaRPr/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SzPts val="2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381000" y="971550"/>
            <a:ext cx="8686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(dense) embeddings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 dụng 2 Encoders (bi-encoder) giống BERT riêng biệt để mã hoá cho Q và 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(Karpukhin et al., 2020)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p3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589905"/>
            <a:ext cx="2768600" cy="121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6" descr="A picture containing text, clock, gaug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600" y="2361133"/>
            <a:ext cx="4419600" cy="14264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9494EDB-5242-B64A-A3F8-A5455ED2C84C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36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Factoid Question Answering</a:t>
            </a:r>
            <a:endParaRPr/>
          </a:p>
        </p:txBody>
      </p:sp>
      <p:sp>
        <p:nvSpPr>
          <p:cNvPr id="422" name="Google Shape;422;p37"/>
          <p:cNvSpPr txBox="1"/>
          <p:nvPr/>
        </p:nvSpPr>
        <p:spPr>
          <a:xfrm>
            <a:off x="381000" y="971550"/>
            <a:ext cx="8686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Mục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tiêu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IR-based  QA (open domain QA)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trả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lời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câu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hỏi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người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dùng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bằng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tìm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đoạn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văn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ngắn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hoặc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bộ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sưu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tài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lớn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khác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3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850" y="2571750"/>
            <a:ext cx="7315200" cy="15120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B3C4D9D-6FB6-4E48-8F44-A771FD482E99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37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Factoid Question Answering</a:t>
            </a:r>
            <a:endParaRPr/>
          </a:p>
        </p:txBody>
      </p:sp>
      <p:sp>
        <p:nvSpPr>
          <p:cNvPr id="430" name="Google Shape;430;p38"/>
          <p:cNvSpPr txBox="1"/>
          <p:nvPr/>
        </p:nvSpPr>
        <p:spPr>
          <a:xfrm>
            <a:off x="381000" y="971550"/>
            <a:ext cx="86868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Factoid Question Answering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 hai giai đoạn: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Retrieval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trả về các tài liệu có liên quan từ bộ sưu tập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Reading: Hệ thống đọc hiểu thần kinh (neural) trích xuất các khoảng câu trả lời.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3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2571750"/>
            <a:ext cx="8610600" cy="23970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8BBEC9B-8A69-D842-9738-2AF5CCA00BE3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38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QA: Datasets</a:t>
            </a:r>
            <a:endParaRPr/>
          </a:p>
        </p:txBody>
      </p:sp>
      <p:sp>
        <p:nvSpPr>
          <p:cNvPr id="438" name="Google Shape;438;p39"/>
          <p:cNvSpPr txBox="1"/>
          <p:nvPr/>
        </p:nvSpPr>
        <p:spPr>
          <a:xfrm>
            <a:off x="381000" y="971550"/>
            <a:ext cx="8686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Bộ dữ liệu cho IR-based QA được tạo ra phổ biến nhất bằng cách phát triển bộ dữ liệu đọc hiểu đầu chứa: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passage, question, answer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SQuAD [Rajpurkar et al., 2016]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3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770" y="2038734"/>
            <a:ext cx="6096000" cy="260709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/>
          <p:cNvSpPr txBox="1"/>
          <p:nvPr/>
        </p:nvSpPr>
        <p:spPr>
          <a:xfrm>
            <a:off x="6324600" y="1987213"/>
            <a:ext cx="27432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Đoạn trích từ Wikipedia, câu hỏi có nguồn gốc crowd-sourced.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Câu trả lời phải là một khoảng văn bản trong đoạn văn.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SQuAD 1.1: 100k câu hỏi trả lời được, SQuAD 2.0: 50k câu hỏi không thể trả lời.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712BF53-6A54-0647-BF74-B5243971FB95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39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subTitle" idx="1"/>
          </p:nvPr>
        </p:nvSpPr>
        <p:spPr>
          <a:xfrm>
            <a:off x="1524000" y="285750"/>
            <a:ext cx="609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Lots of practical applications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04800" y="895350"/>
            <a:ext cx="8077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vi-VN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Công cụ tìm kiếm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28" name="Google Shape;128;p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100" y="1504950"/>
            <a:ext cx="6781800" cy="32313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F1800-D996-984A-AF86-7B5349FBE1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72232" y="4800600"/>
            <a:ext cx="371768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</a:t>
            </a:fld>
            <a:endParaRPr lang="en-US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QA: Datasets</a:t>
            </a:r>
            <a:endParaRPr/>
          </a:p>
        </p:txBody>
      </p:sp>
      <p:sp>
        <p:nvSpPr>
          <p:cNvPr id="447" name="Google Shape;447;p40"/>
          <p:cNvSpPr txBox="1"/>
          <p:nvPr/>
        </p:nvSpPr>
        <p:spPr>
          <a:xfrm>
            <a:off x="381000" y="971550"/>
            <a:ext cx="868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TriviaQA [Joshi et al., 2017]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4464867" y="2058292"/>
            <a:ext cx="46482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Large-scale reading comprehension dataset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Câu hỏi phức tạp về đố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110,495 QA pairs: 14 trang web đố vui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740k tài liệu chứng cứ.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9" name="Google Shape;449;p40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636961"/>
            <a:ext cx="3949700" cy="25349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0E4FAA8-4C69-4B45-AABC-820BAEDD2410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40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QA: Datasets</a:t>
            </a:r>
            <a:endParaRPr/>
          </a:p>
        </p:txBody>
      </p:sp>
      <p:sp>
        <p:nvSpPr>
          <p:cNvPr id="456" name="Google Shape;456;p41"/>
          <p:cNvSpPr txBox="1"/>
          <p:nvPr/>
        </p:nvSpPr>
        <p:spPr>
          <a:xfrm>
            <a:off x="381000" y="971550"/>
            <a:ext cx="868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Natural Questions [Kwiatkowski et al., 2019]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4793056" y="1694587"/>
            <a:ext cx="4007667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Large-scale reading comprehension dataset ~323K mẫu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 câu hỏi: Truy vấn tìm kiếm của Google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 trả lời: Trang Wikipedia từ 5 kết quả tìm kiếm hàng đầu 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Câu trả lời dài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đoạn văn, bảng, danh sách.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Câu trả lời ngắn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span (s), yes / no, NULL.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8" name="Google Shape;458;p41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277" y="1587246"/>
            <a:ext cx="4329946" cy="218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9CB2E6A-F10F-E64B-B34F-FD1F9337F187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41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QA: Datasets</a:t>
            </a:r>
            <a:endParaRPr/>
          </a:p>
        </p:txBody>
      </p:sp>
      <p:sp>
        <p:nvSpPr>
          <p:cNvPr id="465" name="Google Shape;465;p42"/>
          <p:cNvSpPr txBox="1"/>
          <p:nvPr/>
        </p:nvSpPr>
        <p:spPr>
          <a:xfrm>
            <a:off x="381000" y="971550"/>
            <a:ext cx="868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TyDi QA [Clark et al., 2020]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5358143" y="1962150"/>
            <a:ext cx="3429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Large-scale reading comprehension dataset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204K question-answer pairs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 ngôn ngữ: English, Arabic, Bengali, Finnish, Indonesian, Japanese, Kiswahili, Korean, Russian, Telugu, Thai.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7" name="Google Shape;467;p42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694587"/>
            <a:ext cx="4934706" cy="24773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8E03DEF-58E9-C746-A127-B4BE2EFC189F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42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QA: Reader (Answer Span Extraction)</a:t>
            </a:r>
            <a:endParaRPr/>
          </a:p>
        </p:txBody>
      </p:sp>
      <p:sp>
        <p:nvSpPr>
          <p:cNvPr id="474" name="Google Shape;474;p43"/>
          <p:cNvSpPr txBox="1"/>
          <p:nvPr/>
        </p:nvSpPr>
        <p:spPr>
          <a:xfrm>
            <a:off x="381000" y="971550"/>
            <a:ext cx="8686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 giai đoạn thứ 2 của</a:t>
            </a:r>
            <a:r>
              <a:rPr lang="en-US" sz="20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IR-based QA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Một văn bản P và một câu hỏi Q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Một câu trả lời A (Khoảng văn bản trong văn bản P) 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43"/>
          <p:cNvSpPr txBox="1"/>
          <p:nvPr/>
        </p:nvSpPr>
        <p:spPr>
          <a:xfrm>
            <a:off x="533400" y="2507218"/>
            <a:ext cx="1257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Văn bản</a:t>
            </a:r>
            <a:endParaRPr/>
          </a:p>
        </p:txBody>
      </p:sp>
      <p:sp>
        <p:nvSpPr>
          <p:cNvPr id="476" name="Google Shape;476;p43"/>
          <p:cNvSpPr txBox="1"/>
          <p:nvPr/>
        </p:nvSpPr>
        <p:spPr>
          <a:xfrm>
            <a:off x="609600" y="2821163"/>
            <a:ext cx="6335540" cy="101566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 Everest located in the 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Mahalangur Himal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sub-range of the 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Himalayas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 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China–Nepal border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runs across its 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summit point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It reaches </a:t>
            </a:r>
            <a:r>
              <a:rPr lang="en-US" sz="20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29,029 feet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its summit…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43"/>
          <p:cNvSpPr txBox="1"/>
          <p:nvPr/>
        </p:nvSpPr>
        <p:spPr>
          <a:xfrm>
            <a:off x="533400" y="3918337"/>
            <a:ext cx="6411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Câu hỏi: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tall is Mt. Everest?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43"/>
          <p:cNvSpPr txBox="1"/>
          <p:nvPr/>
        </p:nvSpPr>
        <p:spPr>
          <a:xfrm>
            <a:off x="533400" y="4362230"/>
            <a:ext cx="4343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Trả lời: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29,029 feet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D2512E8-8E65-FA44-B076-6A40C52F3ACA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43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QA: Reader (Answer Span Extraction)</a:t>
            </a:r>
            <a:endParaRPr/>
          </a:p>
        </p:txBody>
      </p:sp>
      <p:sp>
        <p:nvSpPr>
          <p:cNvPr id="485" name="Google Shape;485;p44"/>
          <p:cNvSpPr txBox="1"/>
          <p:nvPr/>
        </p:nvSpPr>
        <p:spPr>
          <a:xfrm>
            <a:off x="381000" y="971550"/>
            <a:ext cx="8686800" cy="183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thuật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Neural Reading Comprehension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A500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Câu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hỏi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gồm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 token q</a:t>
            </a:r>
            <a:r>
              <a:rPr lang="en-US" sz="2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</a:t>
            </a:r>
            <a:r>
              <a:rPr lang="en-US" sz="2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0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Văn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gồm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 token p</a:t>
            </a:r>
            <a:r>
              <a:rPr lang="en-US" sz="2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lang="en-US" sz="2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p</a:t>
            </a:r>
            <a:r>
              <a:rPr lang="en-US" sz="2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20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 (a | q, p)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khoảng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câu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trả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lời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1DD2EFE-0587-A04B-A66A-FBAE0A4693DF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44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QA: Reader (Answer Span Extraction)</a:t>
            </a:r>
            <a:endParaRPr/>
          </a:p>
        </p:txBody>
      </p:sp>
      <p:sp>
        <p:nvSpPr>
          <p:cNvPr id="492" name="Google Shape;492;p45"/>
          <p:cNvSpPr txBox="1"/>
          <p:nvPr/>
        </p:nvSpPr>
        <p:spPr>
          <a:xfrm>
            <a:off x="381000" y="971550"/>
            <a:ext cx="8686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Nếu mỗi khoảng trả lời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bắt đầu ở vị trí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và kết thúc ở vị trí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3" name="Google Shape;49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733550"/>
            <a:ext cx="5810018" cy="47440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5"/>
          <p:cNvSpPr txBox="1"/>
          <p:nvPr/>
        </p:nvSpPr>
        <p:spPr>
          <a:xfrm>
            <a:off x="381000" y="258665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Mỗi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</a:t>
            </a:r>
            <a:r>
              <a:rPr lang="en-US" sz="24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văn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cần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hai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để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</a:t>
            </a:r>
            <a:r>
              <a:rPr lang="en-US" sz="2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điểm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bắt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đầu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câu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trả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lời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để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</a:t>
            </a:r>
            <a:r>
              <a:rPr lang="en-US" sz="2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điểm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thúc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câu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trả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lời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8FBFC8-96F5-A84B-B9AB-1AC031A62C15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45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QA: Reader (Answer Span Extraction)</a:t>
            </a:r>
            <a:endParaRPr/>
          </a:p>
        </p:txBody>
      </p:sp>
      <p:sp>
        <p:nvSpPr>
          <p:cNvPr id="501" name="Google Shape;501;p46"/>
          <p:cNvSpPr txBox="1"/>
          <p:nvPr/>
        </p:nvSpPr>
        <p:spPr>
          <a:xfrm>
            <a:off x="381000" y="971550"/>
            <a:ext cx="8686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hình encoder (sử dụng BERT) để span-based question answering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2" name="Google Shape;502;p46" descr="A picture containing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077" y="1433215"/>
            <a:ext cx="6412745" cy="35008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E1D4C15-9059-8C43-9FB3-EBFA2FF5032E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46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"/>
          <p:cNvSpPr txBox="1">
            <a:spLocks noGrp="1"/>
          </p:cNvSpPr>
          <p:nvPr>
            <p:ph type="subTitle" idx="1"/>
          </p:nvPr>
        </p:nvSpPr>
        <p:spPr>
          <a:xfrm>
            <a:off x="723900" y="209550"/>
            <a:ext cx="803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rgbClr val="A50021"/>
                </a:solidFill>
                <a:latin typeface="Calibri"/>
                <a:ea typeface="Calibri"/>
                <a:cs typeface="Calibri"/>
                <a:sym typeface="Calibri"/>
              </a:rPr>
              <a:t>IR-based QA: Reader (Answer Span Extraction)</a:t>
            </a:r>
            <a:endParaRPr/>
          </a:p>
        </p:txBody>
      </p:sp>
      <p:pic>
        <p:nvPicPr>
          <p:cNvPr id="509" name="Google Shape;509;p47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1010515"/>
            <a:ext cx="2838450" cy="78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7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1853000"/>
            <a:ext cx="2545291" cy="7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7" descr="A picture containing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166" y="1113073"/>
            <a:ext cx="4249960" cy="261701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/>
        </p:nvSpPr>
        <p:spPr>
          <a:xfrm>
            <a:off x="4909634" y="2724775"/>
            <a:ext cx="400576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Điểm của khoảng ứng viên từ vị trí i đến j là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S·p’</a:t>
            </a:r>
            <a:r>
              <a:rPr lang="en-US" sz="2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E·p’</a:t>
            </a:r>
            <a:r>
              <a:rPr lang="en-US" sz="2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Khoảng cho điểm cao nhất mà j ≥ i được chọn là dự đoán của mô hình.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3" name="Google Shape;513;p47" descr="Text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" y="4230482"/>
            <a:ext cx="3525345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7"/>
          <p:cNvSpPr txBox="1"/>
          <p:nvPr/>
        </p:nvSpPr>
        <p:spPr>
          <a:xfrm>
            <a:off x="470263" y="3830372"/>
            <a:ext cx="40057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 trị mất mát: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3BCD0FCF-A1F4-9543-A7D6-9DE35D56F667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47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53de4a3cc_0_153"/>
          <p:cNvSpPr txBox="1"/>
          <p:nvPr/>
        </p:nvSpPr>
        <p:spPr>
          <a:xfrm>
            <a:off x="613950" y="311425"/>
            <a:ext cx="7916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Knowledge-based Question Answering</a:t>
            </a:r>
            <a:endParaRPr dirty="0"/>
          </a:p>
        </p:txBody>
      </p:sp>
      <p:sp>
        <p:nvSpPr>
          <p:cNvPr id="670" name="Google Shape;670;ge53de4a3cc_0_153"/>
          <p:cNvSpPr txBox="1"/>
          <p:nvPr/>
        </p:nvSpPr>
        <p:spPr>
          <a:xfrm>
            <a:off x="613900" y="1617400"/>
            <a:ext cx="791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Knowledge-based QA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trả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lời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câu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hỏi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bằng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việc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ánh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xạ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câu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hỏi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đó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thành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truy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vấn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sở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cấu</a:t>
            </a:r>
            <a:r>
              <a:rPr lang="en-US" sz="2100" b="1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i="1" dirty="0" err="1">
                <a:latin typeface="Times New Roman"/>
                <a:ea typeface="Times New Roman"/>
                <a:cs typeface="Times New Roman"/>
                <a:sym typeface="Times New Roman"/>
              </a:rPr>
              <a:t>trúc</a:t>
            </a:r>
            <a:endParaRPr sz="2100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1" name="Google Shape;671;ge53de4a3cc_0_153"/>
          <p:cNvSpPr txBox="1"/>
          <p:nvPr/>
        </p:nvSpPr>
        <p:spPr>
          <a:xfrm>
            <a:off x="980500" y="2973600"/>
            <a:ext cx="7182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2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hướng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đi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Graph-based QA 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QA by Semantic Parsing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6221A49-194E-1A45-8AE4-4DD9EF82B17F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48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53de4a3cc_0_182"/>
          <p:cNvSpPr txBox="1">
            <a:spLocks noGrp="1"/>
          </p:cNvSpPr>
          <p:nvPr>
            <p:ph type="ctrTitle"/>
          </p:nvPr>
        </p:nvSpPr>
        <p:spPr>
          <a:xfrm>
            <a:off x="2586025" y="510777"/>
            <a:ext cx="3891000" cy="55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Graph-based QA</a:t>
            </a:r>
            <a:endParaRPr/>
          </a:p>
        </p:txBody>
      </p:sp>
      <p:sp>
        <p:nvSpPr>
          <p:cNvPr id="678" name="Google Shape;678;ge53de4a3cc_0_182"/>
          <p:cNvSpPr txBox="1"/>
          <p:nvPr/>
        </p:nvSpPr>
        <p:spPr>
          <a:xfrm>
            <a:off x="863950" y="1435200"/>
            <a:ext cx="784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dataset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theo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dạng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dirty="0">
                <a:latin typeface="Times New Roman"/>
                <a:ea typeface="Times New Roman"/>
                <a:cs typeface="Times New Roman"/>
                <a:sym typeface="Times New Roman"/>
              </a:rPr>
              <a:t>RDF Triples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dirty="0" err="1"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1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9" name="Google Shape;679;ge53de4a3cc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75" y="2600850"/>
            <a:ext cx="2619375" cy="628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0" name="Google Shape;680;ge53de4a3cc_0_182"/>
          <p:cNvSpPr txBox="1"/>
          <p:nvPr/>
        </p:nvSpPr>
        <p:spPr>
          <a:xfrm>
            <a:off x="4349900" y="2561175"/>
            <a:ext cx="371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→ When was </a:t>
            </a:r>
            <a: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  <a:t>Ada Lovelace</a:t>
            </a: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 born?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→ Who was born in </a:t>
            </a:r>
            <a: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  <a:t>1815?</a:t>
            </a:r>
            <a:endParaRPr sz="17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1" name="Google Shape;681;ge53de4a3cc_0_182"/>
          <p:cNvSpPr txBox="1"/>
          <p:nvPr/>
        </p:nvSpPr>
        <p:spPr>
          <a:xfrm>
            <a:off x="820850" y="3596425"/>
            <a:ext cx="7889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Sau khi xác định được entity trong câu hỏi → xác định các mối quan hệ hoặc vấn đề được hỏi tới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B0AE286-A35E-DD45-BCFC-19C7681746E6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49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subTitle" idx="1"/>
          </p:nvPr>
        </p:nvSpPr>
        <p:spPr>
          <a:xfrm>
            <a:off x="1524000" y="285750"/>
            <a:ext cx="609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Lots of practical applications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304800" y="895350"/>
            <a:ext cx="8077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cụ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tìm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kiếm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36" name="Google Shape;136;p5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357015"/>
            <a:ext cx="6248400" cy="351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2AF091-653E-0E4A-82A7-2E72BCC5629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90893" y="4800600"/>
            <a:ext cx="353107" cy="342900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5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53de4a3cc_0_194"/>
          <p:cNvSpPr txBox="1">
            <a:spLocks noGrp="1"/>
          </p:cNvSpPr>
          <p:nvPr>
            <p:ph type="ctrTitle"/>
          </p:nvPr>
        </p:nvSpPr>
        <p:spPr>
          <a:xfrm>
            <a:off x="2414250" y="520800"/>
            <a:ext cx="4315500" cy="584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QA by Semantic Parsing</a:t>
            </a:r>
            <a:endParaRPr dirty="0"/>
          </a:p>
        </p:txBody>
      </p:sp>
      <p:sp>
        <p:nvSpPr>
          <p:cNvPr id="696" name="Google Shape;696;ge53de4a3cc_0_194"/>
          <p:cNvSpPr txBox="1">
            <a:spLocks noGrp="1"/>
          </p:cNvSpPr>
          <p:nvPr>
            <p:ph type="subTitle" idx="1"/>
          </p:nvPr>
        </p:nvSpPr>
        <p:spPr>
          <a:xfrm>
            <a:off x="2586036" y="2876550"/>
            <a:ext cx="3886200" cy="16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7" name="Google Shape;697;ge53de4a3cc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208775"/>
            <a:ext cx="7239000" cy="373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180F3C9-6D2D-8F4F-948F-783E8CB2FCFD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50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e53de4a3cc_0_260"/>
          <p:cNvSpPr txBox="1">
            <a:spLocks noGrp="1"/>
          </p:cNvSpPr>
          <p:nvPr>
            <p:ph type="ctrTitle"/>
          </p:nvPr>
        </p:nvSpPr>
        <p:spPr>
          <a:xfrm>
            <a:off x="1504713" y="2103900"/>
            <a:ext cx="6479790" cy="935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27768E2-E984-F643-9160-4AF2965A3CE7}"/>
              </a:ext>
            </a:extLst>
          </p:cNvPr>
          <p:cNvSpPr txBox="1">
            <a:spLocks/>
          </p:cNvSpPr>
          <p:nvPr/>
        </p:nvSpPr>
        <p:spPr>
          <a:xfrm>
            <a:off x="8668139" y="4800600"/>
            <a:ext cx="47586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51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96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ubTitle" idx="1"/>
          </p:nvPr>
        </p:nvSpPr>
        <p:spPr>
          <a:xfrm>
            <a:off x="1524000" y="285750"/>
            <a:ext cx="609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Lots of practical applications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304800" y="895350"/>
            <a:ext cx="8077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ảo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(Virtual Assistants):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 descr="Char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300" y="1357015"/>
            <a:ext cx="5867400" cy="33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457200" y="4735219"/>
            <a:ext cx="8534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https://</a:t>
            </a:r>
            <a:r>
              <a:rPr lang="en-US" sz="1000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voicebot.ai</a:t>
            </a:r>
            <a:r>
              <a:rPr lang="en-US" sz="10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/2019/03/12/smart-speaker-owners-agree-that-questions-music-and-weather-are-killer-apps-what-comes-next/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E599E67-F5D4-A240-A2A9-99179F75D4FE}"/>
              </a:ext>
            </a:extLst>
          </p:cNvPr>
          <p:cNvSpPr txBox="1">
            <a:spLocks/>
          </p:cNvSpPr>
          <p:nvPr/>
        </p:nvSpPr>
        <p:spPr>
          <a:xfrm>
            <a:off x="8790893" y="4800600"/>
            <a:ext cx="35310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6</a:t>
            </a:fld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ubTitle" idx="1"/>
          </p:nvPr>
        </p:nvSpPr>
        <p:spPr>
          <a:xfrm>
            <a:off x="1312984" y="285750"/>
            <a:ext cx="726689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IBM Watson </a:t>
            </a:r>
            <a:r>
              <a:rPr lang="en-US" sz="3200" dirty="0" err="1"/>
              <a:t>beated</a:t>
            </a:r>
            <a:r>
              <a:rPr lang="en-US" sz="3200" dirty="0"/>
              <a:t> Jeopardy champions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E599E67-F5D4-A240-A2A9-99179F75D4FE}"/>
              </a:ext>
            </a:extLst>
          </p:cNvPr>
          <p:cNvSpPr txBox="1">
            <a:spLocks/>
          </p:cNvSpPr>
          <p:nvPr/>
        </p:nvSpPr>
        <p:spPr>
          <a:xfrm>
            <a:off x="8790893" y="4800600"/>
            <a:ext cx="35310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7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B71145A-786E-FF40-A130-2CBF0DD9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50" y="1504950"/>
            <a:ext cx="5265800" cy="34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7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ubTitle" idx="1"/>
          </p:nvPr>
        </p:nvSpPr>
        <p:spPr>
          <a:xfrm>
            <a:off x="1312984" y="285750"/>
            <a:ext cx="726689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IBM Watson </a:t>
            </a:r>
            <a:r>
              <a:rPr lang="en-US" sz="3200" dirty="0" err="1"/>
              <a:t>beated</a:t>
            </a:r>
            <a:r>
              <a:rPr lang="en-US" sz="3200" dirty="0"/>
              <a:t> Jeopardy champions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E599E67-F5D4-A240-A2A9-99179F75D4FE}"/>
              </a:ext>
            </a:extLst>
          </p:cNvPr>
          <p:cNvSpPr txBox="1">
            <a:spLocks/>
          </p:cNvSpPr>
          <p:nvPr/>
        </p:nvSpPr>
        <p:spPr>
          <a:xfrm>
            <a:off x="8790893" y="4800600"/>
            <a:ext cx="35310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8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8E1BB98-3F6C-0C45-9C40-D3A23DB1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17" y="1101970"/>
            <a:ext cx="6320026" cy="35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6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subTitle" idx="1"/>
          </p:nvPr>
        </p:nvSpPr>
        <p:spPr>
          <a:xfrm>
            <a:off x="900453" y="292726"/>
            <a:ext cx="726689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</a:pPr>
            <a:r>
              <a:rPr lang="en-US" sz="3200" dirty="0"/>
              <a:t>Question answering in deep learning era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7814CFE-290E-B348-A86A-8FBCD153C07C}"/>
              </a:ext>
            </a:extLst>
          </p:cNvPr>
          <p:cNvSpPr txBox="1">
            <a:spLocks/>
          </p:cNvSpPr>
          <p:nvPr/>
        </p:nvSpPr>
        <p:spPr>
          <a:xfrm>
            <a:off x="8790893" y="4800600"/>
            <a:ext cx="35310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2"/>
                </a:solidFill>
              </a:rPr>
              <a:pPr/>
              <a:t>9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E44B28-1EE0-AA41-B5D4-17E8CA0E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73" y="902326"/>
            <a:ext cx="7393078" cy="30029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05D3CE-D1EA-8743-980A-236DEE48343F}"/>
              </a:ext>
            </a:extLst>
          </p:cNvPr>
          <p:cNvSpPr/>
          <p:nvPr/>
        </p:nvSpPr>
        <p:spPr>
          <a:xfrm>
            <a:off x="467078" y="4448830"/>
            <a:ext cx="8449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Almost all the state-of-the-art question answering systems are built on top of end-to-end training and pre-trained language models (e.g., BERT)!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9E3E29-0F8A-C14A-872E-A4244A950810}"/>
              </a:ext>
            </a:extLst>
          </p:cNvPr>
          <p:cNvSpPr/>
          <p:nvPr/>
        </p:nvSpPr>
        <p:spPr>
          <a:xfrm>
            <a:off x="2701925" y="3846493"/>
            <a:ext cx="54654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Lee, Kenton, Ming-Wei Chang, and Kristina Toutanova. "Latent Retrieval for Weakly Supervised Open Domain Question Answering." </a:t>
            </a:r>
            <a:r>
              <a:rPr lang="en-US" sz="1100" i="1" dirty="0"/>
              <a:t>Proceedings of  ACL </a:t>
            </a:r>
            <a:r>
              <a:rPr lang="en-US" sz="1100" dirty="0"/>
              <a:t>2019.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LP-jurafsky">
  <a:themeElements>
    <a:clrScheme name="NLP Class">
      <a:dk1>
        <a:srgbClr val="000000"/>
      </a:dk1>
      <a:lt1>
        <a:srgbClr val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6287</TotalTime>
  <Words>1550</Words>
  <Application>Microsoft Macintosh PowerPoint</Application>
  <PresentationFormat>On-screen Show (16:9)</PresentationFormat>
  <Paragraphs>247</Paragraphs>
  <Slides>51</Slides>
  <Notes>51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Lucida Sans</vt:lpstr>
      <vt:lpstr>Times</vt:lpstr>
      <vt:lpstr>Times New Roman</vt:lpstr>
      <vt:lpstr>NLP-jurafsky</vt:lpstr>
      <vt:lpstr> Question Answering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Graph-based QA</vt:lpstr>
      <vt:lpstr>QA by Semantic Parsing</vt:lpstr>
      <vt:lpstr>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Chương 24 Question Answering</dc:title>
  <dc:creator>Christopher Manning</dc:creator>
  <cp:lastModifiedBy>Nguyễn Văn Kiệt</cp:lastModifiedBy>
  <cp:revision>22</cp:revision>
  <dcterms:created xsi:type="dcterms:W3CDTF">2010-04-19T15:31:24Z</dcterms:created>
  <dcterms:modified xsi:type="dcterms:W3CDTF">2021-11-18T09:09:56Z</dcterms:modified>
</cp:coreProperties>
</file>